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07" autoAdjust="0"/>
  </p:normalViewPr>
  <p:slideViewPr>
    <p:cSldViewPr>
      <p:cViewPr varScale="1">
        <p:scale>
          <a:sx n="89" d="100"/>
          <a:sy n="89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71AA-D0FA-48CB-8D92-8C1F826906E2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18139-3141-4FCF-8473-DEAA89975F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59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14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9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2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026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583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2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6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2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8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69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0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7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6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0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5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8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18139-3141-4FCF-8473-DEAA89975F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3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88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7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63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58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6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0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94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5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8CF4-9AB9-487E-8151-E3DD09C499E3}" type="datetimeFigureOut">
              <a:rPr lang="zh-CN" altLang="en-US" smtClean="0"/>
              <a:t>2015/11/22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D56EB5-2307-4775-A949-0C5D1290C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Thwarting Cache Side-Channel Attacks Through</a:t>
            </a:r>
            <a:br>
              <a:rPr lang="en-US" altLang="zh-CN" dirty="0"/>
            </a:br>
            <a:r>
              <a:rPr lang="en-US" altLang="zh-CN" dirty="0"/>
              <a:t>Dynamic Software Diversity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Presented by </a:t>
            </a:r>
            <a:r>
              <a:rPr lang="en-US" altLang="zh-CN" dirty="0" err="1" smtClean="0"/>
              <a:t>Xianchen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Novelty</a:t>
            </a:r>
            <a:br>
              <a:rPr lang="en-US" altLang="zh-CN" dirty="0" smtClean="0"/>
            </a:br>
            <a:r>
              <a:rPr lang="en-US" altLang="zh-CN" dirty="0" smtClean="0"/>
              <a:t>Diversifying </a:t>
            </a:r>
            <a:r>
              <a:rPr lang="en-US" altLang="zh-CN" dirty="0"/>
              <a:t>transformations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400" dirty="0"/>
              <a:t>To vary the side-channel characteristics of replicas, </a:t>
            </a:r>
            <a:r>
              <a:rPr lang="en-US" altLang="zh-CN" sz="2400" dirty="0" smtClean="0"/>
              <a:t>authors employ </a:t>
            </a:r>
            <a:r>
              <a:rPr lang="en-US" altLang="zh-CN" sz="2400" dirty="0"/>
              <a:t>diversifying transformations.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Diversification preserves the </a:t>
            </a:r>
            <a:r>
              <a:rPr lang="en-US" altLang="zh-CN" sz="2400" dirty="0"/>
              <a:t>original program semantics while ensuring that each </a:t>
            </a:r>
            <a:r>
              <a:rPr lang="en-US" altLang="zh-CN" sz="2400" dirty="0" smtClean="0"/>
              <a:t>replica differs </a:t>
            </a:r>
            <a:r>
              <a:rPr lang="en-US" altLang="zh-CN" sz="2400" dirty="0"/>
              <a:t>at the level of machine </a:t>
            </a:r>
            <a:r>
              <a:rPr lang="en-US" altLang="zh-CN" sz="2400" dirty="0" smtClean="0"/>
              <a:t>instructions.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Combine </a:t>
            </a:r>
            <a:r>
              <a:rPr lang="en-US" altLang="zh-CN" sz="2400" dirty="0" smtClean="0"/>
              <a:t>control-flow randomization with diversifying </a:t>
            </a:r>
            <a:r>
              <a:rPr lang="en-US" altLang="zh-CN" sz="2400" dirty="0"/>
              <a:t>transformation to counter </a:t>
            </a:r>
            <a:r>
              <a:rPr lang="en-US" altLang="zh-CN" sz="2400" dirty="0" smtClean="0"/>
              <a:t>cache-based </a:t>
            </a:r>
            <a:r>
              <a:rPr lang="en-US" altLang="zh-CN" sz="2400" dirty="0"/>
              <a:t>side-channel </a:t>
            </a:r>
            <a:r>
              <a:rPr lang="en-US" altLang="zh-CN" sz="2400" dirty="0" smtClean="0"/>
              <a:t>attacks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Called dynamic control-flow diversity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68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control-flow diversity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0639" y="1772816"/>
            <a:ext cx="7314934" cy="41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begin by choosing </a:t>
            </a:r>
            <a:r>
              <a:rPr lang="en-US" altLang="zh-CN" dirty="0" smtClean="0"/>
              <a:t>a set </a:t>
            </a:r>
            <a:r>
              <a:rPr lang="en-US" altLang="zh-CN" dirty="0"/>
              <a:t>of program fragments (either functions or basic </a:t>
            </a:r>
            <a:r>
              <a:rPr lang="en-US" altLang="zh-CN" dirty="0" smtClean="0"/>
              <a:t>blocks) to transform</a:t>
            </a:r>
          </a:p>
          <a:p>
            <a:r>
              <a:rPr lang="en-US" altLang="zh-CN" dirty="0">
                <a:hlinkClick r:id="rId3" action="ppaction://hlinksldjump"/>
              </a:rPr>
              <a:t>clone each chosen program fragment a configurable number </a:t>
            </a:r>
            <a:r>
              <a:rPr lang="en-US" altLang="zh-CN" dirty="0" smtClean="0">
                <a:hlinkClick r:id="rId3" action="ppaction://hlinksldjump"/>
              </a:rPr>
              <a:t>of times</a:t>
            </a:r>
            <a:r>
              <a:rPr lang="en-US" altLang="zh-CN" dirty="0">
                <a:hlinkClick r:id="rId3" action="ppaction://hlinksldjump"/>
              </a:rPr>
              <a:t> and use different diversifying transformations </a:t>
            </a:r>
            <a:r>
              <a:rPr lang="en-US" altLang="zh-CN" dirty="0" smtClean="0">
                <a:hlinkClick r:id="rId3" action="ppaction://hlinksldjump"/>
              </a:rPr>
              <a:t>for each </a:t>
            </a:r>
            <a:r>
              <a:rPr lang="en-US" altLang="zh-CN" dirty="0">
                <a:hlinkClick r:id="rId3" action="ppaction://hlinksldjump"/>
              </a:rPr>
              <a:t>clone </a:t>
            </a:r>
            <a:endParaRPr lang="en-US" altLang="zh-CN" dirty="0" smtClean="0"/>
          </a:p>
          <a:p>
            <a:r>
              <a:rPr lang="en-US" altLang="zh-CN" dirty="0" smtClean="0">
                <a:hlinkClick r:id="rId4" action="ppaction://hlinksldjump"/>
              </a:rPr>
              <a:t>integrate these randomized replicas into a program that dynamically chooses control-flow paths at runtime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dirty="0"/>
              <a:t>Dynamic control-flow diversity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3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dirty="0"/>
              <a:t>Dynamic control-flow diversity</a:t>
            </a:r>
            <a:endParaRPr lang="zh-CN" altLang="en-US" dirty="0"/>
          </a:p>
        </p:txBody>
      </p:sp>
      <p:pic>
        <p:nvPicPr>
          <p:cNvPr id="5" name="内容占位符 4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71686" y="2133600"/>
            <a:ext cx="575045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dirty="0"/>
              <a:t>Dynamic control-flow diversity</a:t>
            </a:r>
            <a:endParaRPr lang="zh-CN" altLang="en-US" dirty="0"/>
          </a:p>
        </p:txBody>
      </p:sp>
      <p:pic>
        <p:nvPicPr>
          <p:cNvPr id="6" name="内容占位符 5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1259" y="2133600"/>
            <a:ext cx="507130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Cache </a:t>
            </a:r>
            <a:r>
              <a:rPr lang="en-US" altLang="zh-CN" dirty="0"/>
              <a:t>Noise Transformation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The authors </a:t>
            </a:r>
            <a:r>
              <a:rPr lang="en-US" altLang="zh-CN" sz="2400" dirty="0">
                <a:solidFill>
                  <a:schemeClr val="tx1"/>
                </a:solidFill>
              </a:rPr>
              <a:t>investigated one specific </a:t>
            </a:r>
            <a:r>
              <a:rPr lang="en-US" altLang="zh-CN" sz="2400" dirty="0" smtClean="0">
                <a:solidFill>
                  <a:schemeClr val="tx1"/>
                </a:solidFill>
              </a:rPr>
              <a:t>transformation, inserting </a:t>
            </a:r>
            <a:r>
              <a:rPr lang="en-US" altLang="zh-CN" sz="2400" dirty="0">
                <a:solidFill>
                  <a:schemeClr val="tx1"/>
                </a:solidFill>
              </a:rPr>
              <a:t>cache noise, to disrupt cache side-channel </a:t>
            </a:r>
            <a:r>
              <a:rPr lang="en-US" altLang="zh-CN" sz="2400" dirty="0" smtClean="0">
                <a:solidFill>
                  <a:schemeClr val="tx1"/>
                </a:solidFill>
              </a:rPr>
              <a:t>observations.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This </a:t>
            </a:r>
            <a:r>
              <a:rPr lang="en-US" altLang="zh-CN" sz="2400" dirty="0">
                <a:solidFill>
                  <a:schemeClr val="tx1"/>
                </a:solidFill>
              </a:rPr>
              <a:t>technique is only one example of possible </a:t>
            </a:r>
            <a:r>
              <a:rPr lang="en-US" altLang="zh-CN" sz="2400" dirty="0" smtClean="0">
                <a:solidFill>
                  <a:schemeClr val="tx1"/>
                </a:solidFill>
              </a:rPr>
              <a:t>side-channel </a:t>
            </a:r>
            <a:r>
              <a:rPr lang="en-US" altLang="zh-CN" sz="2400" dirty="0">
                <a:solidFill>
                  <a:schemeClr val="tx1"/>
                </a:solidFill>
              </a:rPr>
              <a:t>disrupting </a:t>
            </a:r>
            <a:r>
              <a:rPr lang="en-US" altLang="zh-CN" sz="2400" dirty="0" smtClean="0">
                <a:solidFill>
                  <a:schemeClr val="tx1"/>
                </a:solidFill>
              </a:rPr>
              <a:t>transformations.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Inserting </a:t>
            </a:r>
            <a:r>
              <a:rPr lang="en-US" altLang="zh-CN" sz="2400" dirty="0">
                <a:solidFill>
                  <a:srgbClr val="FF0000"/>
                </a:solidFill>
              </a:rPr>
              <a:t>random </a:t>
            </a:r>
            <a:r>
              <a:rPr lang="en-US" altLang="zh-CN" sz="2400" dirty="0" smtClean="0">
                <a:solidFill>
                  <a:srgbClr val="FF0000"/>
                </a:solidFill>
              </a:rPr>
              <a:t>memory loads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Static: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addr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= </a:t>
            </a:r>
            <a:r>
              <a:rPr lang="en-US" altLang="zh-CN" sz="2400" dirty="0" err="1">
                <a:solidFill>
                  <a:schemeClr val="tx1"/>
                </a:solidFill>
              </a:rPr>
              <a:t>region_base</a:t>
            </a:r>
            <a:r>
              <a:rPr lang="en-US" altLang="zh-CN" sz="2400" dirty="0">
                <a:solidFill>
                  <a:schemeClr val="tx1"/>
                </a:solidFill>
              </a:rPr>
              <a:t> + </a:t>
            </a:r>
            <a:r>
              <a:rPr lang="en-US" altLang="zh-CN" sz="2400" dirty="0" smtClean="0">
                <a:solidFill>
                  <a:schemeClr val="tx1"/>
                </a:solidFill>
              </a:rPr>
              <a:t>offset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Dynamic: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addr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= Memory[</a:t>
            </a:r>
            <a:r>
              <a:rPr lang="en-US" altLang="zh-CN" sz="2400" dirty="0" err="1">
                <a:solidFill>
                  <a:schemeClr val="tx1"/>
                </a:solidFill>
              </a:rPr>
              <a:t>random_table</a:t>
            </a:r>
            <a:r>
              <a:rPr lang="en-US" altLang="zh-CN" sz="2400" dirty="0">
                <a:solidFill>
                  <a:schemeClr val="tx1"/>
                </a:solidFill>
              </a:rPr>
              <a:t>[</a:t>
            </a:r>
            <a:r>
              <a:rPr lang="en-US" altLang="zh-CN" sz="2400" dirty="0" err="1">
                <a:solidFill>
                  <a:schemeClr val="tx1"/>
                </a:solidFill>
              </a:rPr>
              <a:t>i</a:t>
            </a:r>
            <a:r>
              <a:rPr lang="en-US" altLang="zh-CN" sz="2400" dirty="0">
                <a:solidFill>
                  <a:schemeClr val="tx1"/>
                </a:solidFill>
              </a:rPr>
              <a:t>]]</a:t>
            </a:r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56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Table Randomization Optimization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905000"/>
            <a:ext cx="10859219" cy="39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br>
              <a:rPr lang="en-US" altLang="zh-CN" dirty="0"/>
            </a:br>
            <a:r>
              <a:rPr lang="en-US" altLang="zh-CN" dirty="0"/>
              <a:t>Security Evaluation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488" y="1900312"/>
            <a:ext cx="10397379" cy="41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br>
              <a:rPr lang="en-US" altLang="zh-CN" dirty="0"/>
            </a:br>
            <a:r>
              <a:rPr lang="en-US" altLang="zh-CN" dirty="0"/>
              <a:t>Performance Evaluation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5760" y="1988840"/>
            <a:ext cx="5803453" cy="41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br>
              <a:rPr lang="en-US" altLang="zh-CN" dirty="0"/>
            </a:br>
            <a:r>
              <a:rPr lang="en-US" altLang="zh-CN" dirty="0"/>
              <a:t>Performance Evaluation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506"/>
          <a:stretch/>
        </p:blipFill>
        <p:spPr>
          <a:xfrm>
            <a:off x="1919536" y="2060848"/>
            <a:ext cx="94415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br>
              <a:rPr lang="en-US" altLang="zh-CN" dirty="0" smtClean="0"/>
            </a:br>
            <a:r>
              <a:rPr lang="en-US" altLang="zh-CN" dirty="0" smtClean="0"/>
              <a:t>Side-Channel 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9051404" cy="446375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Definition:</a:t>
            </a:r>
          </a:p>
          <a:p>
            <a:pPr lvl="1"/>
            <a:r>
              <a:rPr lang="en-US" altLang="zh-CN" sz="1800" dirty="0"/>
              <a:t>In cryptography, a </a:t>
            </a:r>
            <a:r>
              <a:rPr lang="en-US" altLang="zh-CN" sz="1800" b="1" dirty="0"/>
              <a:t>side-channel attack</a:t>
            </a:r>
            <a:r>
              <a:rPr lang="en-US" altLang="zh-CN" sz="1800" dirty="0"/>
              <a:t> is any attack based on information gained from the physical implementation of a cryptosystem, rather than brute force </a:t>
            </a:r>
            <a:r>
              <a:rPr lang="en-US" altLang="zh-CN" sz="1800" dirty="0" smtClean="0"/>
              <a:t>or </a:t>
            </a:r>
            <a:r>
              <a:rPr lang="en-US" altLang="zh-CN" sz="1800" dirty="0"/>
              <a:t>theoretical weaknesses in </a:t>
            </a:r>
            <a:r>
              <a:rPr lang="en-US" altLang="zh-CN" sz="1800" dirty="0" smtClean="0"/>
              <a:t>the algorithms</a:t>
            </a:r>
            <a:r>
              <a:rPr lang="en-US" altLang="zh-CN" sz="1800" dirty="0"/>
              <a:t> (compare cryptanalysis</a:t>
            </a:r>
            <a:r>
              <a:rPr lang="en-US" altLang="zh-CN" sz="1800" dirty="0" smtClean="0"/>
              <a:t>).</a:t>
            </a:r>
          </a:p>
          <a:p>
            <a:pPr lvl="1"/>
            <a:endParaRPr lang="en-US" altLang="zh-CN" sz="1800" dirty="0" smtClean="0"/>
          </a:p>
          <a:p>
            <a:pPr marL="0" lvl="1"/>
            <a:r>
              <a:rPr lang="en-US" altLang="zh-CN" sz="2000" dirty="0" smtClean="0"/>
              <a:t>Methods:</a:t>
            </a:r>
          </a:p>
          <a:p>
            <a:pPr lvl="1"/>
            <a:r>
              <a:rPr lang="en-US" altLang="zh-CN" sz="2000" dirty="0"/>
              <a:t>Timing attack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Power-monitoring attack </a:t>
            </a:r>
          </a:p>
          <a:p>
            <a:pPr lvl="1"/>
            <a:r>
              <a:rPr lang="en-US" altLang="zh-CN" sz="2000" dirty="0" smtClean="0"/>
              <a:t>Electromagnetic attacks</a:t>
            </a:r>
          </a:p>
        </p:txBody>
      </p:sp>
    </p:spTree>
    <p:extLst>
      <p:ext uri="{BB962C8B-B14F-4D97-AF65-F5344CB8AC3E}">
        <p14:creationId xmlns:p14="http://schemas.microsoft.com/office/powerpoint/2010/main" val="33848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br>
              <a:rPr lang="en-US" altLang="zh-CN" dirty="0"/>
            </a:br>
            <a:r>
              <a:rPr lang="en-US" altLang="zh-CN" dirty="0"/>
              <a:t>Performance Evaluation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982"/>
          <a:stretch/>
        </p:blipFill>
        <p:spPr>
          <a:xfrm>
            <a:off x="1703512" y="2636912"/>
            <a:ext cx="9886234" cy="3240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01361" y="226758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CPU intensive workloads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Quiz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1.what are the limitations of current works?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 what does </a:t>
            </a:r>
            <a:r>
              <a:rPr lang="en-US" altLang="zh-CN" dirty="0">
                <a:solidFill>
                  <a:schemeClr val="tx1"/>
                </a:solidFill>
              </a:rPr>
              <a:t>dynamic control-flow </a:t>
            </a:r>
            <a:r>
              <a:rPr lang="en-US" altLang="zh-CN" dirty="0" smtClean="0">
                <a:solidFill>
                  <a:schemeClr val="tx1"/>
                </a:solidFill>
              </a:rPr>
              <a:t>diversity consist of?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en-US" altLang="zh-CN" dirty="0" smtClean="0">
                <a:solidFill>
                  <a:schemeClr val="tx1"/>
                </a:solidFill>
              </a:rPr>
              <a:t>.what is the principle method of authors’ work?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8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5831" y="2060848"/>
            <a:ext cx="8915400" cy="160463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5159896" y="3140968"/>
            <a:ext cx="50405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384032" y="3140089"/>
            <a:ext cx="50405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341694" y="4516290"/>
            <a:ext cx="464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Different execution time</a:t>
            </a:r>
            <a:endParaRPr lang="zh-CN" altLang="en-US" sz="2800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043772" y="3173262"/>
            <a:ext cx="50405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br>
              <a:rPr lang="en-US" altLang="zh-CN" dirty="0" smtClean="0"/>
            </a:br>
            <a:r>
              <a:rPr lang="en-US" altLang="zh-CN" dirty="0" smtClean="0"/>
              <a:t>Cache structure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1923" y="2133600"/>
            <a:ext cx="51299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br>
              <a:rPr lang="en-US" altLang="zh-CN" dirty="0"/>
            </a:br>
            <a:r>
              <a:rPr lang="en-US" altLang="zh-CN" dirty="0"/>
              <a:t>Example Attacks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6038" y="2284412"/>
            <a:ext cx="6381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br>
              <a:rPr lang="en-US" altLang="zh-CN" dirty="0"/>
            </a:br>
            <a:r>
              <a:rPr lang="en-US" altLang="zh-CN" dirty="0"/>
              <a:t>Example Attacks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9776" y="1924135"/>
            <a:ext cx="5648774" cy="44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Since code injection</a:t>
            </a:r>
            <a:r>
              <a:rPr lang="en-US" altLang="zh-CN" sz="2000" dirty="0"/>
              <a:t>, code reuse, and reverse engineering attacks are </a:t>
            </a:r>
            <a:r>
              <a:rPr lang="en-US" altLang="zh-CN" sz="2000" dirty="0" smtClean="0"/>
              <a:t>all significantly </a:t>
            </a:r>
            <a:r>
              <a:rPr lang="en-US" altLang="zh-CN" sz="2000" dirty="0"/>
              <a:t>harder against diversified </a:t>
            </a:r>
            <a:r>
              <a:rPr lang="en-US" altLang="zh-CN" sz="2000" dirty="0" smtClean="0"/>
              <a:t>software, </a:t>
            </a:r>
            <a:r>
              <a:rPr lang="en-US" altLang="zh-CN" sz="2000" dirty="0"/>
              <a:t>the </a:t>
            </a:r>
            <a:r>
              <a:rPr lang="en-US" altLang="zh-CN" sz="2000" dirty="0" smtClean="0"/>
              <a:t>authors </a:t>
            </a:r>
            <a:r>
              <a:rPr lang="en-US" altLang="zh-CN" sz="2000" dirty="0"/>
              <a:t>propose to extend software </a:t>
            </a:r>
            <a:r>
              <a:rPr lang="en-US" altLang="zh-CN" sz="2000" dirty="0" smtClean="0"/>
              <a:t>diversity to </a:t>
            </a:r>
            <a:r>
              <a:rPr lang="en-US" altLang="zh-CN" sz="2000" dirty="0"/>
              <a:t>protect against side-channel attacks, in particular cache </a:t>
            </a:r>
            <a:r>
              <a:rPr lang="en-US" altLang="zh-CN" sz="2000" dirty="0" smtClean="0"/>
              <a:t>side channels.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 smtClean="0"/>
              <a:t>artificial software diversity denies attackers precise knowledge of their target by </a:t>
            </a:r>
            <a:r>
              <a:rPr lang="en-US" altLang="zh-CN" sz="2000" dirty="0" smtClean="0">
                <a:solidFill>
                  <a:srgbClr val="FF0000"/>
                </a:solidFill>
              </a:rPr>
              <a:t>randomizing implementation features of a program</a:t>
            </a:r>
            <a:r>
              <a:rPr lang="en-US" altLang="zh-CN" sz="2000" dirty="0" smtClean="0"/>
              <a:t>.</a:t>
            </a:r>
          </a:p>
          <a:p>
            <a:pPr marL="0" indent="0">
              <a:buNone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9160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works &amp; Limitations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Most existing diversification approaches randomize </a:t>
            </a:r>
            <a:r>
              <a:rPr lang="en-US" altLang="zh-CN" dirty="0" smtClean="0"/>
              <a:t>programs </a:t>
            </a:r>
            <a:r>
              <a:rPr lang="en-US" altLang="zh-CN" dirty="0"/>
              <a:t>before </a:t>
            </a:r>
            <a:r>
              <a:rPr lang="en-US" altLang="zh-CN" dirty="0" smtClean="0"/>
              <a:t>execution.</a:t>
            </a:r>
          </a:p>
          <a:p>
            <a:pPr lvl="1"/>
            <a:r>
              <a:rPr lang="en-US" altLang="zh-CN" dirty="0" smtClean="0"/>
              <a:t>e.g., during compilation, installation, or loading.</a:t>
            </a:r>
          </a:p>
          <a:p>
            <a:pPr lvl="1"/>
            <a:r>
              <a:rPr lang="en-US" altLang="zh-CN" dirty="0" smtClean="0"/>
              <a:t>Ahead-of-time randomization is desirable</a:t>
            </a:r>
          </a:p>
          <a:p>
            <a:pPr lvl="1"/>
            <a:endParaRPr lang="en-US" altLang="zh-CN" dirty="0" smtClean="0"/>
          </a:p>
          <a:p>
            <a:pPr marL="342900" lvl="1" indent="-342900"/>
            <a:r>
              <a:rPr lang="en-US" altLang="zh-CN" sz="1800" dirty="0"/>
              <a:t>Some approaches interleave program </a:t>
            </a:r>
            <a:r>
              <a:rPr lang="en-US" altLang="zh-CN" sz="1800" dirty="0" smtClean="0"/>
              <a:t>randomization with a static method and </a:t>
            </a:r>
            <a:r>
              <a:rPr lang="en-US" altLang="zh-CN" sz="1800" dirty="0"/>
              <a:t>program execution and the granularity of randomization in these approaches is quite coarse</a:t>
            </a:r>
          </a:p>
          <a:p>
            <a:pPr lvl="1"/>
            <a:r>
              <a:rPr lang="en-US" altLang="zh-CN" dirty="0" smtClean="0"/>
              <a:t>Limitation: </a:t>
            </a:r>
            <a:r>
              <a:rPr lang="en-US" altLang="zh-CN" dirty="0"/>
              <a:t>potentially allowing an attacker to observe the program uninterrupted for long enough to carry out a successful side-channel attack</a:t>
            </a:r>
          </a:p>
        </p:txBody>
      </p:sp>
    </p:spTree>
    <p:extLst>
      <p:ext uri="{BB962C8B-B14F-4D97-AF65-F5344CB8AC3E}">
        <p14:creationId xmlns:p14="http://schemas.microsoft.com/office/powerpoint/2010/main" val="8209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Novelty</a:t>
            </a:r>
            <a:br>
              <a:rPr lang="en-US" altLang="zh-CN" dirty="0" smtClean="0"/>
            </a:br>
            <a:r>
              <a:rPr lang="en-US" altLang="zh-CN" dirty="0" smtClean="0"/>
              <a:t>control-flow randomization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Avoiding current problems by extending </a:t>
            </a:r>
            <a:r>
              <a:rPr lang="en-US" altLang="zh-CN" sz="2400" dirty="0"/>
              <a:t>techniques used to prevent reverse engineering </a:t>
            </a:r>
            <a:r>
              <a:rPr lang="en-US" altLang="zh-CN" sz="2400" dirty="0" smtClean="0"/>
              <a:t>such as </a:t>
            </a:r>
            <a:r>
              <a:rPr lang="en-US" altLang="zh-CN" sz="2400" dirty="0">
                <a:solidFill>
                  <a:srgbClr val="FF0000"/>
                </a:solidFill>
              </a:rPr>
              <a:t>code replication </a:t>
            </a:r>
            <a:r>
              <a:rPr lang="en-US" altLang="zh-CN" sz="2400" dirty="0"/>
              <a:t>and </a:t>
            </a:r>
            <a:r>
              <a:rPr lang="en-US" altLang="zh-CN" sz="2400" dirty="0">
                <a:solidFill>
                  <a:srgbClr val="FF0000"/>
                </a:solidFill>
              </a:rPr>
              <a:t>control-flow </a:t>
            </a:r>
            <a:r>
              <a:rPr lang="en-US" altLang="zh-CN" sz="2400" dirty="0" smtClean="0">
                <a:solidFill>
                  <a:srgbClr val="FF0000"/>
                </a:solidFill>
              </a:rPr>
              <a:t>randomization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replicate code at </a:t>
            </a:r>
            <a:r>
              <a:rPr lang="en-US" altLang="zh-CN" dirty="0" smtClean="0">
                <a:solidFill>
                  <a:schemeClr val="tx1"/>
                </a:solidFill>
              </a:rPr>
              <a:t>a finer </a:t>
            </a:r>
            <a:r>
              <a:rPr lang="en-US" altLang="zh-CN" dirty="0">
                <a:solidFill>
                  <a:schemeClr val="tx1"/>
                </a:solidFill>
              </a:rPr>
              <a:t>grained level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produce a nearly unlimited </a:t>
            </a:r>
            <a:r>
              <a:rPr lang="en-US" altLang="zh-CN" dirty="0" smtClean="0">
                <a:solidFill>
                  <a:schemeClr val="tx1"/>
                </a:solidFill>
              </a:rPr>
              <a:t>number of </a:t>
            </a:r>
            <a:r>
              <a:rPr lang="en-US" altLang="zh-CN" dirty="0">
                <a:solidFill>
                  <a:schemeClr val="tx1"/>
                </a:solidFill>
              </a:rPr>
              <a:t>runtime paths by randomly switching between these </a:t>
            </a:r>
            <a:r>
              <a:rPr lang="en-US" altLang="zh-CN" dirty="0" smtClean="0">
                <a:solidFill>
                  <a:schemeClr val="tx1"/>
                </a:solidFill>
              </a:rPr>
              <a:t>replicas</a:t>
            </a:r>
          </a:p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</TotalTime>
  <Words>402</Words>
  <Application>Microsoft Office PowerPoint</Application>
  <PresentationFormat>宽屏</PresentationFormat>
  <Paragraphs>83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幼圆</vt:lpstr>
      <vt:lpstr>Arial</vt:lpstr>
      <vt:lpstr>Calibri</vt:lpstr>
      <vt:lpstr>Century Gothic</vt:lpstr>
      <vt:lpstr>Wingdings 3</vt:lpstr>
      <vt:lpstr>丝状</vt:lpstr>
      <vt:lpstr>Thwarting Cache Side-Channel Attacks Through Dynamic Software Diversity</vt:lpstr>
      <vt:lpstr>Background Side-Channel Attacks</vt:lpstr>
      <vt:lpstr>Example</vt:lpstr>
      <vt:lpstr>Background Cache structure</vt:lpstr>
      <vt:lpstr>Background Example Attacks</vt:lpstr>
      <vt:lpstr>Background Example Attacks</vt:lpstr>
      <vt:lpstr>Motivation</vt:lpstr>
      <vt:lpstr>Current works &amp; Limitations</vt:lpstr>
      <vt:lpstr>Novelty control-flow randomization</vt:lpstr>
      <vt:lpstr>Novelty Diversifying transformations</vt:lpstr>
      <vt:lpstr>Dynamic control-flow diversity</vt:lpstr>
      <vt:lpstr>Dynamic control-flow diversity</vt:lpstr>
      <vt:lpstr>Dynamic control-flow diversity</vt:lpstr>
      <vt:lpstr>Dynamic control-flow diversity</vt:lpstr>
      <vt:lpstr> Cache Noise Transformation</vt:lpstr>
      <vt:lpstr>Table Randomization Optimization</vt:lpstr>
      <vt:lpstr>Evaluation Security Evaluation</vt:lpstr>
      <vt:lpstr>Evaluation Performance Evaluation</vt:lpstr>
      <vt:lpstr>Evaluation Performance Evaluation</vt:lpstr>
      <vt:lpstr>Evaluation Performance Evaluation</vt:lpstr>
      <vt:lpstr>Quiz</vt:lpstr>
    </vt:vector>
  </TitlesOfParts>
  <Company>buaa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Thwarting Cache Side-Channel Attacks Through Dynamic Software Diversity</dc:title>
  <dc:creator>mxc</dc:creator>
  <cp:lastModifiedBy>mxc</cp:lastModifiedBy>
  <cp:revision>134</cp:revision>
  <dcterms:created xsi:type="dcterms:W3CDTF">2015-11-19T02:56:58Z</dcterms:created>
  <dcterms:modified xsi:type="dcterms:W3CDTF">2015-11-23T02:49:17Z</dcterms:modified>
</cp:coreProperties>
</file>